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8AAC9-DE57-4E88-B3DB-A491D77B042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2043110-CF35-43DA-9764-EDBCF70A1226}">
      <dgm:prSet phldrT="[Текст]"/>
      <dgm:spPr/>
      <dgm:t>
        <a:bodyPr/>
        <a:lstStyle/>
        <a:p>
          <a:endParaRPr lang="ru-RU" dirty="0"/>
        </a:p>
      </dgm:t>
    </dgm:pt>
    <dgm:pt modelId="{F4D3D6A8-1919-4A9B-A569-2DD67526111C}" type="parTrans" cxnId="{00BFC542-8436-4373-8047-1EBEDD2866AB}">
      <dgm:prSet/>
      <dgm:spPr/>
      <dgm:t>
        <a:bodyPr/>
        <a:lstStyle/>
        <a:p>
          <a:endParaRPr lang="ru-RU"/>
        </a:p>
      </dgm:t>
    </dgm:pt>
    <dgm:pt modelId="{04002619-B9D2-4977-BE36-138292A4B626}" type="sibTrans" cxnId="{00BFC542-8436-4373-8047-1EBEDD2866AB}">
      <dgm:prSet/>
      <dgm:spPr/>
      <dgm:t>
        <a:bodyPr/>
        <a:lstStyle/>
        <a:p>
          <a:endParaRPr lang="ru-RU"/>
        </a:p>
      </dgm:t>
    </dgm:pt>
    <dgm:pt modelId="{19546333-ADD9-458E-BB02-5909E7E5F459}">
      <dgm:prSet phldrT="[Текст]"/>
      <dgm:spPr/>
      <dgm:t>
        <a:bodyPr/>
        <a:lstStyle/>
        <a:p>
          <a:pPr algn="just"/>
          <a:r>
            <a:rPr lang="uk-UA" i="1" dirty="0" smtClean="0"/>
            <a:t>На класних та загальних заходах нагадувати про академічну доброчесність та наслідки при її порушенні.</a:t>
          </a:r>
          <a:endParaRPr lang="ru-RU" dirty="0"/>
        </a:p>
      </dgm:t>
    </dgm:pt>
    <dgm:pt modelId="{FCE46204-5C19-42D4-99CC-23E2E6144734}" type="parTrans" cxnId="{E68D0EFA-8173-4F06-A964-F2345313C15C}">
      <dgm:prSet/>
      <dgm:spPr/>
      <dgm:t>
        <a:bodyPr/>
        <a:lstStyle/>
        <a:p>
          <a:endParaRPr lang="ru-RU"/>
        </a:p>
      </dgm:t>
    </dgm:pt>
    <dgm:pt modelId="{F641695A-283E-4AA4-8BC2-B31B9B3F35E7}" type="sibTrans" cxnId="{E68D0EFA-8173-4F06-A964-F2345313C15C}">
      <dgm:prSet/>
      <dgm:spPr/>
      <dgm:t>
        <a:bodyPr/>
        <a:lstStyle/>
        <a:p>
          <a:endParaRPr lang="ru-RU"/>
        </a:p>
      </dgm:t>
    </dgm:pt>
    <dgm:pt modelId="{6593C3EB-E4AF-4346-80BA-6AC83B2E65DD}">
      <dgm:prSet phldrT="[Текст]"/>
      <dgm:spPr/>
      <dgm:t>
        <a:bodyPr/>
        <a:lstStyle/>
        <a:p>
          <a:pPr algn="just"/>
          <a:r>
            <a:rPr lang="uk-UA" i="1" dirty="0" smtClean="0"/>
            <a:t>Введення обов'язкових курсів з етики, які навчають здобувачів освіти професійній етиці, правилах цитування та етичному використанні джерел.</a:t>
          </a:r>
          <a:endParaRPr lang="ru-RU" dirty="0"/>
        </a:p>
      </dgm:t>
    </dgm:pt>
    <dgm:pt modelId="{16A6B6DB-0B2B-424E-A7BD-D061B1ABB825}" type="parTrans" cxnId="{C6380F5E-6969-41A2-BBEA-7511984CB6C0}">
      <dgm:prSet/>
      <dgm:spPr/>
      <dgm:t>
        <a:bodyPr/>
        <a:lstStyle/>
        <a:p>
          <a:endParaRPr lang="ru-RU"/>
        </a:p>
      </dgm:t>
    </dgm:pt>
    <dgm:pt modelId="{8D1FB065-41E0-410D-AA26-5CD661796C27}" type="sibTrans" cxnId="{C6380F5E-6969-41A2-BBEA-7511984CB6C0}">
      <dgm:prSet/>
      <dgm:spPr/>
      <dgm:t>
        <a:bodyPr/>
        <a:lstStyle/>
        <a:p>
          <a:endParaRPr lang="ru-RU"/>
        </a:p>
      </dgm:t>
    </dgm:pt>
    <dgm:pt modelId="{0D458FC4-ED0D-4DC3-BA11-108119CD863F}">
      <dgm:prSet phldrT="[Текст]"/>
      <dgm:spPr/>
      <dgm:t>
        <a:bodyPr/>
        <a:lstStyle/>
        <a:p>
          <a:endParaRPr lang="ru-RU" dirty="0"/>
        </a:p>
      </dgm:t>
    </dgm:pt>
    <dgm:pt modelId="{A4995154-A102-4E6F-888B-986748411B52}" type="parTrans" cxnId="{D76D5155-9E3C-4888-9FC4-472EB9D6A51C}">
      <dgm:prSet/>
      <dgm:spPr/>
      <dgm:t>
        <a:bodyPr/>
        <a:lstStyle/>
        <a:p>
          <a:endParaRPr lang="ru-RU"/>
        </a:p>
      </dgm:t>
    </dgm:pt>
    <dgm:pt modelId="{222BC534-3BB3-4EAD-AF60-498380B41C69}" type="sibTrans" cxnId="{D76D5155-9E3C-4888-9FC4-472EB9D6A51C}">
      <dgm:prSet/>
      <dgm:spPr/>
      <dgm:t>
        <a:bodyPr/>
        <a:lstStyle/>
        <a:p>
          <a:endParaRPr lang="ru-RU"/>
        </a:p>
      </dgm:t>
    </dgm:pt>
    <dgm:pt modelId="{FB7BEE35-7A5E-47AA-BE17-A63FC97F2E8C}">
      <dgm:prSet phldrT="[Текст]"/>
      <dgm:spPr/>
      <dgm:t>
        <a:bodyPr/>
        <a:lstStyle/>
        <a:p>
          <a:pPr algn="l"/>
          <a:r>
            <a:rPr lang="uk-UA" i="1" dirty="0" smtClean="0"/>
            <a:t>Заохочувати здобувачів освіти до доброчесності.</a:t>
          </a:r>
          <a:endParaRPr lang="ru-RU" dirty="0"/>
        </a:p>
      </dgm:t>
    </dgm:pt>
    <dgm:pt modelId="{A81415D4-2E63-4330-8C43-EEB9C0293184}" type="parTrans" cxnId="{88D83F2F-AA6E-4EE2-8EA8-14877FBDAC24}">
      <dgm:prSet/>
      <dgm:spPr/>
      <dgm:t>
        <a:bodyPr/>
        <a:lstStyle/>
        <a:p>
          <a:endParaRPr lang="ru-RU"/>
        </a:p>
      </dgm:t>
    </dgm:pt>
    <dgm:pt modelId="{2812C998-8D53-41AE-A849-AD7E1EDF63D5}" type="sibTrans" cxnId="{88D83F2F-AA6E-4EE2-8EA8-14877FBDAC24}">
      <dgm:prSet/>
      <dgm:spPr/>
      <dgm:t>
        <a:bodyPr/>
        <a:lstStyle/>
        <a:p>
          <a:endParaRPr lang="ru-RU"/>
        </a:p>
      </dgm:t>
    </dgm:pt>
    <dgm:pt modelId="{D90A9290-70E6-4204-AE49-9BA987F6D311}">
      <dgm:prSet phldrT="[Текст]"/>
      <dgm:spPr/>
      <dgm:t>
        <a:bodyPr/>
        <a:lstStyle/>
        <a:p>
          <a:pPr algn="just"/>
          <a:r>
            <a:rPr lang="ru-RU" i="1" dirty="0" err="1" smtClean="0"/>
            <a:t>Пропонувати</a:t>
          </a:r>
          <a:r>
            <a:rPr lang="ru-RU" i="1" dirty="0" smtClean="0"/>
            <a:t> студентам </a:t>
          </a:r>
          <a:r>
            <a:rPr lang="ru-RU" i="1" dirty="0" err="1" smtClean="0"/>
            <a:t>творчі</a:t>
          </a:r>
          <a:r>
            <a:rPr lang="ru-RU" i="1" dirty="0" smtClean="0"/>
            <a:t> </a:t>
          </a:r>
          <a:r>
            <a:rPr lang="ru-RU" i="1" dirty="0" err="1" smtClean="0"/>
            <a:t>завдання</a:t>
          </a:r>
          <a:r>
            <a:rPr lang="ru-RU" i="1" dirty="0" smtClean="0"/>
            <a:t>, </a:t>
          </a:r>
          <a:r>
            <a:rPr lang="ru-RU" i="1" dirty="0" err="1" smtClean="0"/>
            <a:t>зацікавлювати</a:t>
          </a:r>
          <a:r>
            <a:rPr lang="ru-RU" i="1" dirty="0" smtClean="0"/>
            <a:t> </a:t>
          </a:r>
          <a:r>
            <a:rPr lang="ru-RU" i="1" dirty="0" err="1" smtClean="0"/>
            <a:t>їх</a:t>
          </a:r>
          <a:r>
            <a:rPr lang="ru-RU" i="1" dirty="0" smtClean="0"/>
            <a:t> до </a:t>
          </a:r>
          <a:r>
            <a:rPr lang="ru-RU" i="1" dirty="0" err="1" smtClean="0"/>
            <a:t>виконання</a:t>
          </a:r>
          <a:r>
            <a:rPr lang="ru-RU" i="1" dirty="0" smtClean="0"/>
            <a:t> таких </a:t>
          </a:r>
          <a:r>
            <a:rPr lang="ru-RU" i="1" dirty="0" err="1" smtClean="0"/>
            <a:t>завдань</a:t>
          </a:r>
          <a:r>
            <a:rPr lang="ru-RU" i="1" dirty="0" smtClean="0"/>
            <a:t> </a:t>
          </a:r>
          <a:r>
            <a:rPr lang="ru-RU" i="1" dirty="0" err="1" smtClean="0"/>
            <a:t>самостійно</a:t>
          </a:r>
          <a:r>
            <a:rPr lang="ru-RU" i="1" dirty="0" smtClean="0"/>
            <a:t>.</a:t>
          </a:r>
          <a:endParaRPr lang="ru-RU" i="1" dirty="0"/>
        </a:p>
      </dgm:t>
    </dgm:pt>
    <dgm:pt modelId="{4262B97D-8AE1-4610-B821-29FFB2E61DF8}" type="parTrans" cxnId="{B21BD553-7068-48D5-9EE2-C68E50D45AAE}">
      <dgm:prSet/>
      <dgm:spPr/>
      <dgm:t>
        <a:bodyPr/>
        <a:lstStyle/>
        <a:p>
          <a:endParaRPr lang="ru-RU"/>
        </a:p>
      </dgm:t>
    </dgm:pt>
    <dgm:pt modelId="{BC65BC46-184D-4733-9E22-B2D9F4C3411F}" type="sibTrans" cxnId="{B21BD553-7068-48D5-9EE2-C68E50D45AAE}">
      <dgm:prSet/>
      <dgm:spPr/>
      <dgm:t>
        <a:bodyPr/>
        <a:lstStyle/>
        <a:p>
          <a:endParaRPr lang="ru-RU"/>
        </a:p>
      </dgm:t>
    </dgm:pt>
    <dgm:pt modelId="{2D7F1F13-1DC3-4478-A6F7-86998CE78FB7}">
      <dgm:prSet phldrT="[Текст]"/>
      <dgm:spPr/>
      <dgm:t>
        <a:bodyPr/>
        <a:lstStyle/>
        <a:p>
          <a:pPr algn="just"/>
          <a:r>
            <a:rPr lang="uk-UA" i="1" dirty="0" smtClean="0"/>
            <a:t>Створення системи нагород та визнання для студентів, які проявляють чесність  у своїх навчальних та наукових працях, це може стимулювати їх до дотримання правил.</a:t>
          </a:r>
          <a:endParaRPr lang="ru-RU" dirty="0"/>
        </a:p>
      </dgm:t>
    </dgm:pt>
    <dgm:pt modelId="{501F3F81-47A0-4F78-BA3B-8BB822D2BAAD}" type="parTrans" cxnId="{44B8C0AB-7F15-42A4-8844-D1E5B7654374}">
      <dgm:prSet/>
      <dgm:spPr/>
      <dgm:t>
        <a:bodyPr/>
        <a:lstStyle/>
        <a:p>
          <a:endParaRPr lang="ru-RU"/>
        </a:p>
      </dgm:t>
    </dgm:pt>
    <dgm:pt modelId="{A642CE11-FD99-407D-BBD5-5A34188CCC4B}" type="sibTrans" cxnId="{44B8C0AB-7F15-42A4-8844-D1E5B7654374}">
      <dgm:prSet/>
      <dgm:spPr/>
      <dgm:t>
        <a:bodyPr/>
        <a:lstStyle/>
        <a:p>
          <a:endParaRPr lang="ru-RU"/>
        </a:p>
      </dgm:t>
    </dgm:pt>
    <dgm:pt modelId="{36823A2C-EFE3-4BCF-907F-67AB642B22A0}">
      <dgm:prSet phldrT="[Текст]"/>
      <dgm:spPr/>
      <dgm:t>
        <a:bodyPr/>
        <a:lstStyle/>
        <a:p>
          <a:pPr algn="just"/>
          <a:r>
            <a:rPr lang="uk-UA" i="1" dirty="0" smtClean="0"/>
            <a:t>Щоб підвищити рівень академічної доброчесності в нашому коледжі, потрібно підвищити рівень стипендії, як академічної, так і соціальної, в два рази. </a:t>
          </a:r>
          <a:endParaRPr lang="ru-RU" dirty="0"/>
        </a:p>
      </dgm:t>
    </dgm:pt>
    <dgm:pt modelId="{66B14596-B0EE-446D-A57D-C15D58652B69}" type="parTrans" cxnId="{3844F5C3-1EB9-4D05-9D53-8DB39E6884F3}">
      <dgm:prSet/>
      <dgm:spPr/>
      <dgm:t>
        <a:bodyPr/>
        <a:lstStyle/>
        <a:p>
          <a:endParaRPr lang="ru-RU"/>
        </a:p>
      </dgm:t>
    </dgm:pt>
    <dgm:pt modelId="{52B62EA2-BAA0-4459-AB65-9EED5A26919A}" type="sibTrans" cxnId="{3844F5C3-1EB9-4D05-9D53-8DB39E6884F3}">
      <dgm:prSet/>
      <dgm:spPr/>
      <dgm:t>
        <a:bodyPr/>
        <a:lstStyle/>
        <a:p>
          <a:endParaRPr lang="ru-RU"/>
        </a:p>
      </dgm:t>
    </dgm:pt>
    <dgm:pt modelId="{93DB8452-521F-4687-A595-739DD841679D}">
      <dgm:prSet phldrT="[Текст]"/>
      <dgm:spPr/>
      <dgm:t>
        <a:bodyPr/>
        <a:lstStyle/>
        <a:p>
          <a:endParaRPr lang="ru-RU" dirty="0"/>
        </a:p>
      </dgm:t>
    </dgm:pt>
    <dgm:pt modelId="{358E93B6-A76B-44DE-A666-8B346B9D863E}" type="sibTrans" cxnId="{C7F569C0-47A5-4ADE-9D2A-85C883257C14}">
      <dgm:prSet/>
      <dgm:spPr/>
      <dgm:t>
        <a:bodyPr/>
        <a:lstStyle/>
        <a:p>
          <a:endParaRPr lang="ru-RU"/>
        </a:p>
      </dgm:t>
    </dgm:pt>
    <dgm:pt modelId="{EE8BBBFA-FE24-459D-82E8-181F7F68F960}" type="parTrans" cxnId="{C7F569C0-47A5-4ADE-9D2A-85C883257C14}">
      <dgm:prSet/>
      <dgm:spPr/>
      <dgm:t>
        <a:bodyPr/>
        <a:lstStyle/>
        <a:p>
          <a:endParaRPr lang="ru-RU"/>
        </a:p>
      </dgm:t>
    </dgm:pt>
    <dgm:pt modelId="{671A7FE7-68C7-4BBC-808B-5AA85748F1A3}" type="pres">
      <dgm:prSet presAssocID="{BB08AAC9-DE57-4E88-B3DB-A491D77B0429}" presName="linearFlow" presStyleCnt="0">
        <dgm:presLayoutVars>
          <dgm:dir/>
          <dgm:animLvl val="lvl"/>
          <dgm:resizeHandles val="exact"/>
        </dgm:presLayoutVars>
      </dgm:prSet>
      <dgm:spPr/>
    </dgm:pt>
    <dgm:pt modelId="{BF833FA5-F980-4A8E-B5B5-CC31D876905F}" type="pres">
      <dgm:prSet presAssocID="{82043110-CF35-43DA-9764-EDBCF70A1226}" presName="composite" presStyleCnt="0"/>
      <dgm:spPr/>
    </dgm:pt>
    <dgm:pt modelId="{16E0B5ED-E68F-413D-BE6F-1B04F04C0623}" type="pres">
      <dgm:prSet presAssocID="{82043110-CF35-43DA-9764-EDBCF70A122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EAF96-3FE6-44D4-B78D-6FC99F01F670}" type="pres">
      <dgm:prSet presAssocID="{82043110-CF35-43DA-9764-EDBCF70A122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A0FB3-A158-4512-81BA-3E49B0394575}" type="pres">
      <dgm:prSet presAssocID="{04002619-B9D2-4977-BE36-138292A4B626}" presName="sp" presStyleCnt="0"/>
      <dgm:spPr/>
    </dgm:pt>
    <dgm:pt modelId="{6F5BFC48-577C-460C-8B37-0EADEC336121}" type="pres">
      <dgm:prSet presAssocID="{0D458FC4-ED0D-4DC3-BA11-108119CD863F}" presName="composite" presStyleCnt="0"/>
      <dgm:spPr/>
    </dgm:pt>
    <dgm:pt modelId="{438ED7A9-2614-4D26-AEEB-025E48B6074E}" type="pres">
      <dgm:prSet presAssocID="{0D458FC4-ED0D-4DC3-BA11-108119CD863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84A5A-EF8C-48B2-AC71-65D8677166A4}" type="pres">
      <dgm:prSet presAssocID="{0D458FC4-ED0D-4DC3-BA11-108119CD863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59F28-AE3C-4C04-8931-AB974560CE91}" type="pres">
      <dgm:prSet presAssocID="{222BC534-3BB3-4EAD-AF60-498380B41C69}" presName="sp" presStyleCnt="0"/>
      <dgm:spPr/>
    </dgm:pt>
    <dgm:pt modelId="{0F892725-189A-4E5B-9099-82DADA064964}" type="pres">
      <dgm:prSet presAssocID="{93DB8452-521F-4687-A595-739DD841679D}" presName="composite" presStyleCnt="0"/>
      <dgm:spPr/>
    </dgm:pt>
    <dgm:pt modelId="{37080F47-1B04-4489-AA94-EC7B7511AE7B}" type="pres">
      <dgm:prSet presAssocID="{93DB8452-521F-4687-A595-739DD841679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AAB81-C0CF-49FC-87BF-7E9FB921906F}" type="pres">
      <dgm:prSet presAssocID="{93DB8452-521F-4687-A595-739DD841679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E40F0A-AD36-4647-BD79-F38949039938}" type="presOf" srcId="{19546333-ADD9-458E-BB02-5909E7E5F459}" destId="{0B7EAF96-3FE6-44D4-B78D-6FC99F01F670}" srcOrd="0" destOrd="0" presId="urn:microsoft.com/office/officeart/2005/8/layout/chevron2"/>
    <dgm:cxn modelId="{4FCF6B5B-548A-47A3-B2DD-0E735C3778ED}" type="presOf" srcId="{0D458FC4-ED0D-4DC3-BA11-108119CD863F}" destId="{438ED7A9-2614-4D26-AEEB-025E48B6074E}" srcOrd="0" destOrd="0" presId="urn:microsoft.com/office/officeart/2005/8/layout/chevron2"/>
    <dgm:cxn modelId="{392550FB-C99F-49CB-B91C-D5BE94B3B344}" type="presOf" srcId="{93DB8452-521F-4687-A595-739DD841679D}" destId="{37080F47-1B04-4489-AA94-EC7B7511AE7B}" srcOrd="0" destOrd="0" presId="urn:microsoft.com/office/officeart/2005/8/layout/chevron2"/>
    <dgm:cxn modelId="{E68D0EFA-8173-4F06-A964-F2345313C15C}" srcId="{82043110-CF35-43DA-9764-EDBCF70A1226}" destId="{19546333-ADD9-458E-BB02-5909E7E5F459}" srcOrd="0" destOrd="0" parTransId="{FCE46204-5C19-42D4-99CC-23E2E6144734}" sibTransId="{F641695A-283E-4AA4-8BC2-B31B9B3F35E7}"/>
    <dgm:cxn modelId="{3844F5C3-1EB9-4D05-9D53-8DB39E6884F3}" srcId="{93DB8452-521F-4687-A595-739DD841679D}" destId="{36823A2C-EFE3-4BCF-907F-67AB642B22A0}" srcOrd="1" destOrd="0" parTransId="{66B14596-B0EE-446D-A57D-C15D58652B69}" sibTransId="{52B62EA2-BAA0-4459-AB65-9EED5A26919A}"/>
    <dgm:cxn modelId="{B21BD553-7068-48D5-9EE2-C68E50D45AAE}" srcId="{0D458FC4-ED0D-4DC3-BA11-108119CD863F}" destId="{D90A9290-70E6-4204-AE49-9BA987F6D311}" srcOrd="1" destOrd="0" parTransId="{4262B97D-8AE1-4610-B821-29FFB2E61DF8}" sibTransId="{BC65BC46-184D-4733-9E22-B2D9F4C3411F}"/>
    <dgm:cxn modelId="{44B8C0AB-7F15-42A4-8844-D1E5B7654374}" srcId="{93DB8452-521F-4687-A595-739DD841679D}" destId="{2D7F1F13-1DC3-4478-A6F7-86998CE78FB7}" srcOrd="0" destOrd="0" parTransId="{501F3F81-47A0-4F78-BA3B-8BB822D2BAAD}" sibTransId="{A642CE11-FD99-407D-BBD5-5A34188CCC4B}"/>
    <dgm:cxn modelId="{8EA2D8FB-F11E-423A-8EE3-2B607D68871C}" type="presOf" srcId="{FB7BEE35-7A5E-47AA-BE17-A63FC97F2E8C}" destId="{95D84A5A-EF8C-48B2-AC71-65D8677166A4}" srcOrd="0" destOrd="0" presId="urn:microsoft.com/office/officeart/2005/8/layout/chevron2"/>
    <dgm:cxn modelId="{88D83F2F-AA6E-4EE2-8EA8-14877FBDAC24}" srcId="{0D458FC4-ED0D-4DC3-BA11-108119CD863F}" destId="{FB7BEE35-7A5E-47AA-BE17-A63FC97F2E8C}" srcOrd="0" destOrd="0" parTransId="{A81415D4-2E63-4330-8C43-EEB9C0293184}" sibTransId="{2812C998-8D53-41AE-A849-AD7E1EDF63D5}"/>
    <dgm:cxn modelId="{4C75F7FD-088E-4DC2-93D9-6488ABA950E4}" type="presOf" srcId="{BB08AAC9-DE57-4E88-B3DB-A491D77B0429}" destId="{671A7FE7-68C7-4BBC-808B-5AA85748F1A3}" srcOrd="0" destOrd="0" presId="urn:microsoft.com/office/officeart/2005/8/layout/chevron2"/>
    <dgm:cxn modelId="{00BFC542-8436-4373-8047-1EBEDD2866AB}" srcId="{BB08AAC9-DE57-4E88-B3DB-A491D77B0429}" destId="{82043110-CF35-43DA-9764-EDBCF70A1226}" srcOrd="0" destOrd="0" parTransId="{F4D3D6A8-1919-4A9B-A569-2DD67526111C}" sibTransId="{04002619-B9D2-4977-BE36-138292A4B626}"/>
    <dgm:cxn modelId="{C7F569C0-47A5-4ADE-9D2A-85C883257C14}" srcId="{BB08AAC9-DE57-4E88-B3DB-A491D77B0429}" destId="{93DB8452-521F-4687-A595-739DD841679D}" srcOrd="2" destOrd="0" parTransId="{EE8BBBFA-FE24-459D-82E8-181F7F68F960}" sibTransId="{358E93B6-A76B-44DE-A666-8B346B9D863E}"/>
    <dgm:cxn modelId="{D6431915-BD7E-4F85-911B-35E17555E0BA}" type="presOf" srcId="{2D7F1F13-1DC3-4478-A6F7-86998CE78FB7}" destId="{BA6AAB81-C0CF-49FC-87BF-7E9FB921906F}" srcOrd="0" destOrd="0" presId="urn:microsoft.com/office/officeart/2005/8/layout/chevron2"/>
    <dgm:cxn modelId="{D76D5155-9E3C-4888-9FC4-472EB9D6A51C}" srcId="{BB08AAC9-DE57-4E88-B3DB-A491D77B0429}" destId="{0D458FC4-ED0D-4DC3-BA11-108119CD863F}" srcOrd="1" destOrd="0" parTransId="{A4995154-A102-4E6F-888B-986748411B52}" sibTransId="{222BC534-3BB3-4EAD-AF60-498380B41C69}"/>
    <dgm:cxn modelId="{B4746921-1538-4B1B-B024-7FD641A9F2DE}" type="presOf" srcId="{D90A9290-70E6-4204-AE49-9BA987F6D311}" destId="{95D84A5A-EF8C-48B2-AC71-65D8677166A4}" srcOrd="0" destOrd="1" presId="urn:microsoft.com/office/officeart/2005/8/layout/chevron2"/>
    <dgm:cxn modelId="{427B1217-9E75-43BA-94E6-190181581139}" type="presOf" srcId="{36823A2C-EFE3-4BCF-907F-67AB642B22A0}" destId="{BA6AAB81-C0CF-49FC-87BF-7E9FB921906F}" srcOrd="0" destOrd="1" presId="urn:microsoft.com/office/officeart/2005/8/layout/chevron2"/>
    <dgm:cxn modelId="{C6380F5E-6969-41A2-BBEA-7511984CB6C0}" srcId="{82043110-CF35-43DA-9764-EDBCF70A1226}" destId="{6593C3EB-E4AF-4346-80BA-6AC83B2E65DD}" srcOrd="1" destOrd="0" parTransId="{16A6B6DB-0B2B-424E-A7BD-D061B1ABB825}" sibTransId="{8D1FB065-41E0-410D-AA26-5CD661796C27}"/>
    <dgm:cxn modelId="{9A5C8059-7251-4D73-A097-AAC0B1A45350}" type="presOf" srcId="{6593C3EB-E4AF-4346-80BA-6AC83B2E65DD}" destId="{0B7EAF96-3FE6-44D4-B78D-6FC99F01F670}" srcOrd="0" destOrd="1" presId="urn:microsoft.com/office/officeart/2005/8/layout/chevron2"/>
    <dgm:cxn modelId="{A90974C3-7939-4197-9F19-DE8DA79E9FEB}" type="presOf" srcId="{82043110-CF35-43DA-9764-EDBCF70A1226}" destId="{16E0B5ED-E68F-413D-BE6F-1B04F04C0623}" srcOrd="0" destOrd="0" presId="urn:microsoft.com/office/officeart/2005/8/layout/chevron2"/>
    <dgm:cxn modelId="{4F3DC945-98D9-4965-95E2-EED9A92F0553}" type="presParOf" srcId="{671A7FE7-68C7-4BBC-808B-5AA85748F1A3}" destId="{BF833FA5-F980-4A8E-B5B5-CC31D876905F}" srcOrd="0" destOrd="0" presId="urn:microsoft.com/office/officeart/2005/8/layout/chevron2"/>
    <dgm:cxn modelId="{9FAE7048-F77D-4DA0-9E56-ECED54AB3A61}" type="presParOf" srcId="{BF833FA5-F980-4A8E-B5B5-CC31D876905F}" destId="{16E0B5ED-E68F-413D-BE6F-1B04F04C0623}" srcOrd="0" destOrd="0" presId="urn:microsoft.com/office/officeart/2005/8/layout/chevron2"/>
    <dgm:cxn modelId="{DEDEE399-5990-451C-8C74-A69F96786F07}" type="presParOf" srcId="{BF833FA5-F980-4A8E-B5B5-CC31D876905F}" destId="{0B7EAF96-3FE6-44D4-B78D-6FC99F01F670}" srcOrd="1" destOrd="0" presId="urn:microsoft.com/office/officeart/2005/8/layout/chevron2"/>
    <dgm:cxn modelId="{04B665B0-73DD-463D-97A1-BC5D053FA477}" type="presParOf" srcId="{671A7FE7-68C7-4BBC-808B-5AA85748F1A3}" destId="{40AA0FB3-A158-4512-81BA-3E49B0394575}" srcOrd="1" destOrd="0" presId="urn:microsoft.com/office/officeart/2005/8/layout/chevron2"/>
    <dgm:cxn modelId="{66D1AAB6-9D55-41A5-9C28-E1B1E84B89EA}" type="presParOf" srcId="{671A7FE7-68C7-4BBC-808B-5AA85748F1A3}" destId="{6F5BFC48-577C-460C-8B37-0EADEC336121}" srcOrd="2" destOrd="0" presId="urn:microsoft.com/office/officeart/2005/8/layout/chevron2"/>
    <dgm:cxn modelId="{381BD7CE-AA97-4F7D-8663-B3C242F90D2B}" type="presParOf" srcId="{6F5BFC48-577C-460C-8B37-0EADEC336121}" destId="{438ED7A9-2614-4D26-AEEB-025E48B6074E}" srcOrd="0" destOrd="0" presId="urn:microsoft.com/office/officeart/2005/8/layout/chevron2"/>
    <dgm:cxn modelId="{A7DE5666-1016-4DA2-BF21-B419515DE52E}" type="presParOf" srcId="{6F5BFC48-577C-460C-8B37-0EADEC336121}" destId="{95D84A5A-EF8C-48B2-AC71-65D8677166A4}" srcOrd="1" destOrd="0" presId="urn:microsoft.com/office/officeart/2005/8/layout/chevron2"/>
    <dgm:cxn modelId="{F9F34E78-A96F-4F44-BD6B-F4A22BA3FEF9}" type="presParOf" srcId="{671A7FE7-68C7-4BBC-808B-5AA85748F1A3}" destId="{1DB59F28-AE3C-4C04-8931-AB974560CE91}" srcOrd="3" destOrd="0" presId="urn:microsoft.com/office/officeart/2005/8/layout/chevron2"/>
    <dgm:cxn modelId="{90801A8C-BAF1-4CD9-AC5D-D64393E0CAC7}" type="presParOf" srcId="{671A7FE7-68C7-4BBC-808B-5AA85748F1A3}" destId="{0F892725-189A-4E5B-9099-82DADA064964}" srcOrd="4" destOrd="0" presId="urn:microsoft.com/office/officeart/2005/8/layout/chevron2"/>
    <dgm:cxn modelId="{35245C4B-EB02-4D5B-A5E0-3577D3766FF8}" type="presParOf" srcId="{0F892725-189A-4E5B-9099-82DADA064964}" destId="{37080F47-1B04-4489-AA94-EC7B7511AE7B}" srcOrd="0" destOrd="0" presId="urn:microsoft.com/office/officeart/2005/8/layout/chevron2"/>
    <dgm:cxn modelId="{E43DAED2-08EA-4517-9C8C-0B3F28F5742B}" type="presParOf" srcId="{0F892725-189A-4E5B-9099-82DADA064964}" destId="{BA6AAB81-C0CF-49FC-87BF-7E9FB92190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E0B5ED-E68F-413D-BE6F-1B04F04C0623}">
      <dsp:nvSpPr>
        <dsp:cNvPr id="0" name=""/>
        <dsp:cNvSpPr/>
      </dsp:nvSpPr>
      <dsp:spPr>
        <a:xfrm rot="5400000">
          <a:off x="-231819" y="232722"/>
          <a:ext cx="1545464" cy="108182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5400000">
        <a:off x="-231819" y="232722"/>
        <a:ext cx="1545464" cy="1081825"/>
      </dsp:txXfrm>
    </dsp:sp>
    <dsp:sp modelId="{0B7EAF96-3FE6-44D4-B78D-6FC99F01F670}">
      <dsp:nvSpPr>
        <dsp:cNvPr id="0" name=""/>
        <dsp:cNvSpPr/>
      </dsp:nvSpPr>
      <dsp:spPr>
        <a:xfrm rot="5400000">
          <a:off x="4431124" y="-3348396"/>
          <a:ext cx="1004552" cy="7703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i="1" kern="1200" dirty="0" smtClean="0"/>
            <a:t>На класних та загальних заходах нагадувати про академічну доброчесність та наслідки при її порушенні.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i="1" kern="1200" dirty="0" smtClean="0"/>
            <a:t>Введення обов'язкових курсів з етики, які навчають здобувачів освіти професійній етиці, правилах цитування та етичному використанні джерел.</a:t>
          </a:r>
          <a:endParaRPr lang="ru-RU" sz="1500" kern="1200" dirty="0"/>
        </a:p>
      </dsp:txBody>
      <dsp:txXfrm rot="5400000">
        <a:off x="4431124" y="-3348396"/>
        <a:ext cx="1004552" cy="7703150"/>
      </dsp:txXfrm>
    </dsp:sp>
    <dsp:sp modelId="{438ED7A9-2614-4D26-AEEB-025E48B6074E}">
      <dsp:nvSpPr>
        <dsp:cNvPr id="0" name=""/>
        <dsp:cNvSpPr/>
      </dsp:nvSpPr>
      <dsp:spPr>
        <a:xfrm rot="5400000">
          <a:off x="-231819" y="1583323"/>
          <a:ext cx="1545464" cy="1081825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5400000">
        <a:off x="-231819" y="1583323"/>
        <a:ext cx="1545464" cy="1081825"/>
      </dsp:txXfrm>
    </dsp:sp>
    <dsp:sp modelId="{95D84A5A-EF8C-48B2-AC71-65D8677166A4}">
      <dsp:nvSpPr>
        <dsp:cNvPr id="0" name=""/>
        <dsp:cNvSpPr/>
      </dsp:nvSpPr>
      <dsp:spPr>
        <a:xfrm rot="5400000">
          <a:off x="4431124" y="-1997795"/>
          <a:ext cx="1004552" cy="7703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i="1" kern="1200" dirty="0" smtClean="0"/>
            <a:t>Заохочувати здобувачів освіти до доброчесності.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1" kern="1200" dirty="0" err="1" smtClean="0"/>
            <a:t>Пропонувати</a:t>
          </a:r>
          <a:r>
            <a:rPr lang="ru-RU" sz="1500" i="1" kern="1200" dirty="0" smtClean="0"/>
            <a:t> студентам </a:t>
          </a:r>
          <a:r>
            <a:rPr lang="ru-RU" sz="1500" i="1" kern="1200" dirty="0" err="1" smtClean="0"/>
            <a:t>творчі</a:t>
          </a:r>
          <a:r>
            <a:rPr lang="ru-RU" sz="1500" i="1" kern="1200" dirty="0" smtClean="0"/>
            <a:t> </a:t>
          </a:r>
          <a:r>
            <a:rPr lang="ru-RU" sz="1500" i="1" kern="1200" dirty="0" err="1" smtClean="0"/>
            <a:t>завдання</a:t>
          </a:r>
          <a:r>
            <a:rPr lang="ru-RU" sz="1500" i="1" kern="1200" dirty="0" smtClean="0"/>
            <a:t>, </a:t>
          </a:r>
          <a:r>
            <a:rPr lang="ru-RU" sz="1500" i="1" kern="1200" dirty="0" err="1" smtClean="0"/>
            <a:t>зацікавлювати</a:t>
          </a:r>
          <a:r>
            <a:rPr lang="ru-RU" sz="1500" i="1" kern="1200" dirty="0" smtClean="0"/>
            <a:t> </a:t>
          </a:r>
          <a:r>
            <a:rPr lang="ru-RU" sz="1500" i="1" kern="1200" dirty="0" err="1" smtClean="0"/>
            <a:t>їх</a:t>
          </a:r>
          <a:r>
            <a:rPr lang="ru-RU" sz="1500" i="1" kern="1200" dirty="0" smtClean="0"/>
            <a:t> до </a:t>
          </a:r>
          <a:r>
            <a:rPr lang="ru-RU" sz="1500" i="1" kern="1200" dirty="0" err="1" smtClean="0"/>
            <a:t>виконання</a:t>
          </a:r>
          <a:r>
            <a:rPr lang="ru-RU" sz="1500" i="1" kern="1200" dirty="0" smtClean="0"/>
            <a:t> таких </a:t>
          </a:r>
          <a:r>
            <a:rPr lang="ru-RU" sz="1500" i="1" kern="1200" dirty="0" err="1" smtClean="0"/>
            <a:t>завдань</a:t>
          </a:r>
          <a:r>
            <a:rPr lang="ru-RU" sz="1500" i="1" kern="1200" dirty="0" smtClean="0"/>
            <a:t> </a:t>
          </a:r>
          <a:r>
            <a:rPr lang="ru-RU" sz="1500" i="1" kern="1200" dirty="0" err="1" smtClean="0"/>
            <a:t>самостійно</a:t>
          </a:r>
          <a:r>
            <a:rPr lang="ru-RU" sz="1500" i="1" kern="1200" dirty="0" smtClean="0"/>
            <a:t>.</a:t>
          </a:r>
          <a:endParaRPr lang="ru-RU" sz="1500" i="1" kern="1200" dirty="0"/>
        </a:p>
      </dsp:txBody>
      <dsp:txXfrm rot="5400000">
        <a:off x="4431124" y="-1997795"/>
        <a:ext cx="1004552" cy="7703150"/>
      </dsp:txXfrm>
    </dsp:sp>
    <dsp:sp modelId="{37080F47-1B04-4489-AA94-EC7B7511AE7B}">
      <dsp:nvSpPr>
        <dsp:cNvPr id="0" name=""/>
        <dsp:cNvSpPr/>
      </dsp:nvSpPr>
      <dsp:spPr>
        <a:xfrm rot="5400000">
          <a:off x="-231819" y="2933923"/>
          <a:ext cx="1545464" cy="1081825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5400000">
        <a:off x="-231819" y="2933923"/>
        <a:ext cx="1545464" cy="1081825"/>
      </dsp:txXfrm>
    </dsp:sp>
    <dsp:sp modelId="{BA6AAB81-C0CF-49FC-87BF-7E9FB921906F}">
      <dsp:nvSpPr>
        <dsp:cNvPr id="0" name=""/>
        <dsp:cNvSpPr/>
      </dsp:nvSpPr>
      <dsp:spPr>
        <a:xfrm rot="5400000">
          <a:off x="4431124" y="-647195"/>
          <a:ext cx="1004552" cy="7703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i="1" kern="1200" dirty="0" smtClean="0"/>
            <a:t>Створення системи нагород та визнання для студентів, які проявляють чесність  у своїх навчальних та наукових працях, це може стимулювати їх до дотримання правил.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i="1" kern="1200" dirty="0" smtClean="0"/>
            <a:t>Щоб підвищити рівень академічної доброчесності в нашому коледжі, потрібно підвищити рівень стипендії, як академічної, так і соціальної, в два рази. </a:t>
          </a:r>
          <a:endParaRPr lang="ru-RU" sz="1500" kern="1200" dirty="0"/>
        </a:p>
      </dsp:txBody>
      <dsp:txXfrm rot="5400000">
        <a:off x="4431124" y="-647195"/>
        <a:ext cx="1004552" cy="7703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9EC-1F25-49E7-A156-17F02425D97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CD54-4E84-4308-9E8F-7E002283D7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9EC-1F25-49E7-A156-17F02425D97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CD54-4E84-4308-9E8F-7E002283D7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9EC-1F25-49E7-A156-17F02425D97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CD54-4E84-4308-9E8F-7E002283D7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9EC-1F25-49E7-A156-17F02425D97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CD54-4E84-4308-9E8F-7E002283D7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9EC-1F25-49E7-A156-17F02425D97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CD54-4E84-4308-9E8F-7E002283D7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9EC-1F25-49E7-A156-17F02425D97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CD54-4E84-4308-9E8F-7E002283D7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9EC-1F25-49E7-A156-17F02425D97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CD54-4E84-4308-9E8F-7E002283D7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9EC-1F25-49E7-A156-17F02425D97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CD54-4E84-4308-9E8F-7E002283D7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9EC-1F25-49E7-A156-17F02425D97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CD54-4E84-4308-9E8F-7E002283D7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9EC-1F25-49E7-A156-17F02425D97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CD54-4E84-4308-9E8F-7E002283D7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9EC-1F25-49E7-A156-17F02425D97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CD54-4E84-4308-9E8F-7E002283D7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859EC-1F25-49E7-A156-17F02425D97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9CD54-4E84-4308-9E8F-7E002283D7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Відокремлений структурний підрозділ «Гірничо-електромеханічний фаховий  коледж Криворізького національного університету» в Кривому Розі —  🎓Education.u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8"/>
              </a:clrFrom>
              <a:clrTo>
                <a:srgbClr val="FFFEF8">
                  <a:alpha val="0"/>
                </a:srgbClr>
              </a:clrTo>
            </a:clrChange>
          </a:blip>
          <a:srcRect l="5128" r="2564"/>
          <a:stretch>
            <a:fillRect/>
          </a:stretch>
        </p:blipFill>
        <p:spPr bwMode="auto">
          <a:xfrm>
            <a:off x="78147" y="404664"/>
            <a:ext cx="2477629" cy="25202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67744" y="188640"/>
            <a:ext cx="6876256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АНКЕТУВАННЯ </a:t>
            </a:r>
          </a:p>
          <a:p>
            <a:pPr algn="ctr"/>
            <a:r>
              <a:rPr lang="ru-RU" sz="4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ЗДОБУВАЧІВ ФАХОВОЇ ПЕРЕДВИЩОЇ ОСВІТИ</a:t>
            </a:r>
            <a:endParaRPr lang="ru-RU" sz="4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1" name="Picture 7" descr="Академічна доброчесніст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077072"/>
            <a:ext cx="6048672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259632" y="2204864"/>
            <a:ext cx="756796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РОЗУМІННЯ </a:t>
            </a:r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ПОЛІТИКИ</a:t>
            </a:r>
          </a:p>
          <a:p>
            <a:pPr algn="ctr"/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АКАДЕМІЧНОЇ ДОБРОЧЕСНОСТІ, </a:t>
            </a:r>
          </a:p>
          <a:p>
            <a:pPr algn="ctr"/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ЯКА ПРОВОДИТЬСЯ В КОЛЕДЖІ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58" t="33094" r="27227" b="15719"/>
          <a:stretch>
            <a:fillRect/>
          </a:stretch>
        </p:blipFill>
        <p:spPr bwMode="auto">
          <a:xfrm>
            <a:off x="395536" y="836712"/>
            <a:ext cx="7200800" cy="486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Академічна доброчесність – один з пріоритетів на факультеті АТЕ - Факультет  агротехнологій та екології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12" b="16720"/>
          <a:stretch>
            <a:fillRect/>
          </a:stretch>
        </p:blipFill>
        <p:spPr bwMode="auto">
          <a:xfrm>
            <a:off x="5220072" y="4653136"/>
            <a:ext cx="368917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58" t="31125" r="27227" b="15719"/>
          <a:stretch>
            <a:fillRect/>
          </a:stretch>
        </p:blipFill>
        <p:spPr bwMode="auto">
          <a:xfrm>
            <a:off x="179512" y="908720"/>
            <a:ext cx="7632848" cy="535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AutoShape 4" descr="Основи академічного письма. Робота з науковими джереламиМатеріали до  заняття Теоретичний матері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 l="70278" t="21282" r="9518" b="33438"/>
          <a:stretch>
            <a:fillRect/>
          </a:stretch>
        </p:blipFill>
        <p:spPr bwMode="auto">
          <a:xfrm>
            <a:off x="6407696" y="188640"/>
            <a:ext cx="2628800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605" t="31125" r="27227" b="16704"/>
          <a:stretch>
            <a:fillRect/>
          </a:stretch>
        </p:blipFill>
        <p:spPr bwMode="auto">
          <a:xfrm>
            <a:off x="323528" y="1052736"/>
            <a:ext cx="7344816" cy="499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Академічна доброчесність - Ліцей №2 ім. Л.Х.Дарбіня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4624"/>
            <a:ext cx="315229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58" t="29156" r="27227" b="23594"/>
          <a:stretch>
            <a:fillRect/>
          </a:stretch>
        </p:blipFill>
        <p:spPr bwMode="auto">
          <a:xfrm>
            <a:off x="323528" y="1052736"/>
            <a:ext cx="7416824" cy="469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Принципи академічної доброчесності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6150" y="4077072"/>
            <a:ext cx="1847850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605" t="35063" r="27227" b="15719"/>
          <a:stretch>
            <a:fillRect/>
          </a:stretch>
        </p:blipFill>
        <p:spPr bwMode="auto">
          <a:xfrm>
            <a:off x="395536" y="1484784"/>
            <a:ext cx="7416824" cy="475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AutoShape 4" descr="Академічна доброчесність як запорука якісної вищої осві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АКАДЕМІЧНА ДОБРОЧЕСНІСТЬ – КОДЕКС ЧЕСТІ - Наукова бібліоте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4624"/>
            <a:ext cx="3126029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58" t="24235" r="27227" b="25563"/>
          <a:stretch>
            <a:fillRect/>
          </a:stretch>
        </p:blipFill>
        <p:spPr bwMode="auto">
          <a:xfrm>
            <a:off x="323528" y="1268759"/>
            <a:ext cx="7560840" cy="500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Академічна доброчесність як запорука якісної вищої осві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9085" y="188640"/>
            <a:ext cx="3434915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630" t="27360" r="27309" b="62796"/>
          <a:stretch>
            <a:fillRect/>
          </a:stretch>
        </p:blipFill>
        <p:spPr bwMode="auto">
          <a:xfrm>
            <a:off x="323528" y="0"/>
            <a:ext cx="6696744" cy="88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/>
        </p:nvGraphicFramePr>
        <p:xfrm>
          <a:off x="179512" y="1052736"/>
          <a:ext cx="87849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251520" y="5157192"/>
            <a:ext cx="1081826" cy="1545464"/>
            <a:chOff x="0" y="2702104"/>
            <a:chExt cx="1081826" cy="1545464"/>
          </a:xfrm>
        </p:grpSpPr>
        <p:sp>
          <p:nvSpPr>
            <p:cNvPr id="10" name="Нашивка 9"/>
            <p:cNvSpPr/>
            <p:nvPr/>
          </p:nvSpPr>
          <p:spPr>
            <a:xfrm rot="5400000">
              <a:off x="-231819" y="2933923"/>
              <a:ext cx="1545464" cy="1081825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1" name="Нашивка 4"/>
            <p:cNvSpPr/>
            <p:nvPr/>
          </p:nvSpPr>
          <p:spPr>
            <a:xfrm>
              <a:off x="1" y="3243017"/>
              <a:ext cx="1081825" cy="463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331640" y="5157192"/>
            <a:ext cx="7703150" cy="1004552"/>
            <a:chOff x="1081825" y="2702104"/>
            <a:chExt cx="7703150" cy="1004552"/>
          </a:xfrm>
        </p:grpSpPr>
        <p:sp>
          <p:nvSpPr>
            <p:cNvPr id="13" name="Прямоугольник с двумя скругленными соседними углами 12"/>
            <p:cNvSpPr/>
            <p:nvPr/>
          </p:nvSpPr>
          <p:spPr>
            <a:xfrm rot="5400000">
              <a:off x="4431124" y="-647195"/>
              <a:ext cx="1004552" cy="7703150"/>
            </a:xfrm>
            <a:prstGeom prst="round2SameRect">
              <a:avLst/>
            </a:prstGeom>
          </p:spPr>
          <p:style>
            <a:lnRef idx="2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1081825" y="2751142"/>
              <a:ext cx="7654112" cy="90647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6680" tIns="9525" rIns="9525" bIns="9525" numCol="1" spcCol="1270" anchor="ctr" anchorCtr="0">
              <a:noAutofit/>
            </a:bodyPr>
            <a:lstStyle/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i="1" dirty="0" err="1">
                  <a:solidFill>
                    <a:schemeClr val="tx1"/>
                  </a:solidFill>
                </a:rPr>
                <a:t>Б</a:t>
              </a:r>
              <a:r>
                <a:rPr lang="ru-RU" sz="1500" i="1" dirty="0" err="1" smtClean="0">
                  <a:solidFill>
                    <a:schemeClr val="tx1"/>
                  </a:solidFill>
                </a:rPr>
                <a:t>ільше</a:t>
              </a:r>
              <a:r>
                <a:rPr lang="ru-RU" sz="1500" i="1" dirty="0" smtClean="0">
                  <a:solidFill>
                    <a:schemeClr val="tx1"/>
                  </a:solidFill>
                </a:rPr>
                <a:t> </a:t>
              </a:r>
              <a:r>
                <a:rPr lang="ru-RU" sz="1500" i="1" dirty="0" err="1" smtClean="0">
                  <a:solidFill>
                    <a:schemeClr val="tx1"/>
                  </a:solidFill>
                </a:rPr>
                <a:t>проводити</a:t>
              </a:r>
              <a:r>
                <a:rPr lang="ru-RU" sz="1500" i="1" dirty="0" smtClean="0">
                  <a:solidFill>
                    <a:schemeClr val="tx1"/>
                  </a:solidFill>
                </a:rPr>
                <a:t> </a:t>
              </a:r>
              <a:r>
                <a:rPr lang="ru-RU" sz="1500" i="1" dirty="0" err="1" smtClean="0">
                  <a:solidFill>
                    <a:schemeClr val="tx1"/>
                  </a:solidFill>
                </a:rPr>
                <a:t>заходів</a:t>
              </a:r>
              <a:r>
                <a:rPr lang="ru-RU" sz="1500" i="1" dirty="0" smtClean="0">
                  <a:solidFill>
                    <a:schemeClr val="tx1"/>
                  </a:solidFill>
                </a:rPr>
                <a:t> </a:t>
              </a:r>
              <a:r>
                <a:rPr lang="ru-RU" sz="1500" i="1" dirty="0" err="1" smtClean="0">
                  <a:solidFill>
                    <a:schemeClr val="tx1"/>
                  </a:solidFill>
                </a:rPr>
                <a:t>задля</a:t>
              </a:r>
              <a:r>
                <a:rPr lang="ru-RU" sz="1500" i="1" dirty="0" smtClean="0">
                  <a:solidFill>
                    <a:schemeClr val="tx1"/>
                  </a:solidFill>
                </a:rPr>
                <a:t> </a:t>
              </a:r>
              <a:r>
                <a:rPr lang="ru-RU" sz="1500" i="1" dirty="0" err="1" smtClean="0">
                  <a:solidFill>
                    <a:schemeClr val="tx1"/>
                  </a:solidFill>
                </a:rPr>
                <a:t>популяризації</a:t>
              </a:r>
              <a:r>
                <a:rPr lang="ru-RU" sz="1500" i="1" dirty="0" smtClean="0">
                  <a:solidFill>
                    <a:schemeClr val="tx1"/>
                  </a:solidFill>
                </a:rPr>
                <a:t> </a:t>
              </a:r>
              <a:r>
                <a:rPr lang="ru-RU" sz="1500" i="1" dirty="0" err="1" smtClean="0">
                  <a:solidFill>
                    <a:schemeClr val="tx1"/>
                  </a:solidFill>
                </a:rPr>
                <a:t>питання</a:t>
              </a:r>
              <a:r>
                <a:rPr lang="ru-RU" sz="1500" i="1" dirty="0" smtClean="0">
                  <a:solidFill>
                    <a:schemeClr val="tx1"/>
                  </a:solidFill>
                </a:rPr>
                <a:t> </a:t>
              </a:r>
              <a:r>
                <a:rPr lang="ru-RU" sz="1500" i="1" dirty="0" err="1" smtClean="0">
                  <a:solidFill>
                    <a:schemeClr val="tx1"/>
                  </a:solidFill>
                </a:rPr>
                <a:t>академічної</a:t>
              </a:r>
              <a:r>
                <a:rPr lang="ru-RU" sz="1500" i="1" dirty="0" smtClean="0">
                  <a:solidFill>
                    <a:schemeClr val="tx1"/>
                  </a:solidFill>
                </a:rPr>
                <a:t> </a:t>
              </a:r>
              <a:r>
                <a:rPr lang="ru-RU" sz="1500" i="1" dirty="0" err="1" smtClean="0">
                  <a:solidFill>
                    <a:schemeClr val="tx1"/>
                  </a:solidFill>
                </a:rPr>
                <a:t>доброчесності</a:t>
              </a:r>
              <a:r>
                <a:rPr lang="ru-RU" sz="1500" i="1" dirty="0" smtClean="0">
                  <a:solidFill>
                    <a:schemeClr val="tx1"/>
                  </a:solidFill>
                </a:rPr>
                <a:t>.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i="1" dirty="0" smtClean="0"/>
                <a:t> </a:t>
              </a:r>
              <a:r>
                <a:rPr lang="ru-RU" sz="1500" i="1" dirty="0" err="1"/>
                <a:t>П</a:t>
              </a:r>
              <a:r>
                <a:rPr lang="ru-RU" sz="1500" i="1" dirty="0" err="1" smtClean="0"/>
                <a:t>роведення</a:t>
              </a:r>
              <a:r>
                <a:rPr lang="ru-RU" sz="1500" i="1" dirty="0" smtClean="0"/>
                <a:t> </a:t>
              </a:r>
              <a:r>
                <a:rPr lang="ru-RU" sz="1500" i="1" dirty="0" err="1" smtClean="0"/>
                <a:t>моніторингу</a:t>
              </a:r>
              <a:r>
                <a:rPr lang="ru-RU" sz="1500" i="1" dirty="0" smtClean="0"/>
                <a:t> </a:t>
              </a:r>
              <a:r>
                <a:rPr lang="ru-RU" sz="1500" i="1" dirty="0" err="1" smtClean="0"/>
                <a:t>з</a:t>
              </a:r>
              <a:r>
                <a:rPr lang="ru-RU" sz="1500" i="1" dirty="0" smtClean="0"/>
                <a:t> </a:t>
              </a:r>
              <a:r>
                <a:rPr lang="ru-RU" sz="1500" i="1" dirty="0" err="1" smtClean="0"/>
                <a:t>дотримання</a:t>
              </a:r>
              <a:r>
                <a:rPr lang="ru-RU" sz="1500" i="1" dirty="0" smtClean="0"/>
                <a:t> </a:t>
              </a:r>
              <a:r>
                <a:rPr lang="ru-RU" sz="1500" i="1" dirty="0" err="1" smtClean="0"/>
                <a:t>академічної</a:t>
              </a:r>
              <a:r>
                <a:rPr lang="ru-RU" sz="1500" i="1" dirty="0" smtClean="0"/>
                <a:t> </a:t>
              </a:r>
              <a:r>
                <a:rPr lang="ru-RU" sz="1500" i="1" dirty="0" err="1" smtClean="0"/>
                <a:t>доброчесності</a:t>
              </a:r>
              <a:r>
                <a:rPr lang="ru-RU" sz="1500" i="1" dirty="0"/>
                <a:t>.</a:t>
              </a:r>
              <a:endParaRPr lang="ru-RU" sz="1500" i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67544" y="332656"/>
            <a:ext cx="842846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Дякуємо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</a:t>
            </a:r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ваші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відповіді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6131" y="1340768"/>
            <a:ext cx="88378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uk-UA" sz="54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опитуванні брали участь </a:t>
            </a:r>
          </a:p>
          <a:p>
            <a:pPr algn="ctr"/>
            <a:r>
              <a:rPr kumimoji="0" lang="uk-UA" sz="54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353 здобувача освіти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9701" name="Picture 5" descr="6 питань, які слід поставити собі перш ніж звільнитися | Work.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84984"/>
            <a:ext cx="5014843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98" t="36047" r="27227" b="16704"/>
          <a:stretch>
            <a:fillRect/>
          </a:stretch>
        </p:blipFill>
        <p:spPr bwMode="auto">
          <a:xfrm>
            <a:off x="323527" y="1484784"/>
            <a:ext cx="768085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Академічна доброчесність — Кафедра соціальної роботи та менеджменту  соціокультурної діяльності Сумського державного педагогічного університету  імені А.С. Макарен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51" t="35063" r="26674" b="14735"/>
          <a:stretch>
            <a:fillRect/>
          </a:stretch>
        </p:blipFill>
        <p:spPr bwMode="auto">
          <a:xfrm>
            <a:off x="323528" y="1340768"/>
            <a:ext cx="73419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AutoShape 4" descr="Академічна доброчесність та етика | Хмельницький Університет Управління та  Права імені Леоніда Юзь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Академічна доброчесність та етика | Хмельницький Університет Управління та  Права імені Леоніда Юзь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АКАДЕМІЧНА ДОБРОЧЕСНІСТЬ – Чемеровецький медичний фаховий колед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1" name="AutoShape 11" descr="Академічна доброчесність — Юридичний факульт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3" name="Picture 13" descr="АКАДЕМІЧНА ДОБРОЧЕСНІСТЬ: ДАНИНА МОДІ ЧИ ЖИТТЄВА НЕОБХІДНІСТЬ"/>
          <p:cNvPicPr>
            <a:picLocks noChangeAspect="1" noChangeArrowheads="1"/>
          </p:cNvPicPr>
          <p:nvPr/>
        </p:nvPicPr>
        <p:blipFill>
          <a:blip r:embed="rId4" cstate="print"/>
          <a:srcRect l="51483" t="3375" r="2453" b="5523"/>
          <a:stretch>
            <a:fillRect/>
          </a:stretch>
        </p:blipFill>
        <p:spPr bwMode="auto">
          <a:xfrm>
            <a:off x="7452320" y="188640"/>
            <a:ext cx="1515307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52" t="25219" r="27227" b="24579"/>
          <a:stretch>
            <a:fillRect/>
          </a:stretch>
        </p:blipFill>
        <p:spPr bwMode="auto">
          <a:xfrm>
            <a:off x="395536" y="1196751"/>
            <a:ext cx="7488832" cy="483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Академічна доброчесність – це важливо: засідання студентського наукового  гуртка «ГЕНДЕРНІ КОМУНІКАЦІЇ» - Кафедра суспільно-гуманітарних нау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243195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58" t="23250" r="27227" b="22610"/>
          <a:stretch>
            <a:fillRect/>
          </a:stretch>
        </p:blipFill>
        <p:spPr bwMode="auto">
          <a:xfrm>
            <a:off x="467544" y="1196752"/>
            <a:ext cx="6984776" cy="498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Академічна доброчесність | ХАІ"/>
          <p:cNvPicPr>
            <a:picLocks noChangeAspect="1" noChangeArrowheads="1"/>
          </p:cNvPicPr>
          <p:nvPr/>
        </p:nvPicPr>
        <p:blipFill>
          <a:blip r:embed="rId4" cstate="print"/>
          <a:srcRect l="3959" t="8207" r="49787" b="30922"/>
          <a:stretch>
            <a:fillRect/>
          </a:stretch>
        </p:blipFill>
        <p:spPr bwMode="auto">
          <a:xfrm>
            <a:off x="7020272" y="260648"/>
            <a:ext cx="1944216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605" t="35063" r="27227" b="10797"/>
          <a:stretch>
            <a:fillRect/>
          </a:stretch>
        </p:blipFill>
        <p:spPr bwMode="auto">
          <a:xfrm>
            <a:off x="251520" y="908720"/>
            <a:ext cx="7416824" cy="522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Бібліотека інформує: «Академічна доброчесність» - інформаційно-пізнавальний  захід. - Ізмаїльський агротехнічний фаховий колед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8640"/>
            <a:ext cx="241935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605" t="37031" r="26674" b="9813"/>
          <a:stretch>
            <a:fillRect/>
          </a:stretch>
        </p:blipFill>
        <p:spPr bwMode="auto">
          <a:xfrm>
            <a:off x="539552" y="1124744"/>
            <a:ext cx="7128792" cy="487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4" descr="АКАДЕМІЧНА ДОБРОЧЕСНІСТЬ :: Telchivskaz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688f22f2f8.cbaul-cdnwnd.com/2fd35e4879a3ce288bfaeb1fcdb290f7/200000596-c692ec6930/2-e1601536161880.jpg?ph=688f22f2f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5" name="Picture 9" descr="Академічна доброчесність | Центральноукраїнський інститут МАУ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2170" y="44624"/>
            <a:ext cx="294432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605" t="29156" r="26674" b="19657"/>
          <a:stretch>
            <a:fillRect/>
          </a:stretch>
        </p:blipFill>
        <p:spPr bwMode="auto">
          <a:xfrm>
            <a:off x="395536" y="1052736"/>
            <a:ext cx="7344816" cy="483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AutoShape 4" descr="АКАДЕМІЧНОЇ ДОБРОЧЕСНОСТІ АНАЛІТИЧНИЙ ЗВІ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АКАДЕМІЧНОЇ ДОБРОЧЕСНОСТІ АНАЛІТИЧНИЙ ЗВІ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4879" y="98698"/>
            <a:ext cx="2333625" cy="2106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58" t="27188" r="27227" b="17688"/>
          <a:stretch>
            <a:fillRect/>
          </a:stretch>
        </p:blipFill>
        <p:spPr bwMode="auto">
          <a:xfrm>
            <a:off x="467544" y="1052736"/>
            <a:ext cx="722780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Конкурс есе «Роздуми про академічну доброчесність» серед здобувачів вищої  освіт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4354" y="116632"/>
            <a:ext cx="272415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151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2024-11-21T18:58:30Z</dcterms:created>
  <dcterms:modified xsi:type="dcterms:W3CDTF">2024-11-21T23:03:35Z</dcterms:modified>
</cp:coreProperties>
</file>